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9" r:id="rId10"/>
    <p:sldId id="265" r:id="rId11"/>
    <p:sldId id="266" r:id="rId12"/>
  </p:sldIdLst>
  <p:sldSz cx="18288000" cy="10287000"/>
  <p:notesSz cx="6858000" cy="9144000"/>
  <p:embeddedFontLst>
    <p:embeddedFont>
      <p:font typeface="Abadi" panose="020B0604020104020204" pitchFamily="34" charset="0"/>
      <p:regular r:id="rId14"/>
    </p:embeddedFont>
    <p:embeddedFont>
      <p:font typeface="Amasis MT Pro Medium" panose="02040604050005020304" pitchFamily="18" charset="0"/>
      <p:regular r:id="rId15"/>
      <p:italic r:id="rId16"/>
    </p:embeddedFont>
    <p:embeddedFont>
      <p:font typeface="Calibri" panose="020F0502020204030204" pitchFamily="34" charset="0"/>
      <p:regular r:id="rId17"/>
      <p:bold r:id="rId18"/>
      <p:italic r:id="rId19"/>
      <p:boldItalic r:id="rId20"/>
    </p:embeddedFont>
    <p:embeddedFont>
      <p:font typeface="Clear Sans Regular Bold" panose="020B0604020202020204" charset="0"/>
      <p:regular r:id="rId21"/>
    </p:embeddedFont>
    <p:embeddedFont>
      <p:font typeface="Open Sans" panose="020B060603050402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4641" autoAdjust="0"/>
  </p:normalViewPr>
  <p:slideViewPr>
    <p:cSldViewPr>
      <p:cViewPr varScale="1">
        <p:scale>
          <a:sx n="41" d="100"/>
          <a:sy n="41" d="100"/>
        </p:scale>
        <p:origin x="80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sz="1800" b="0" i="0" u="none" strike="noStrike" baseline="0" dirty="0">
                <a:latin typeface="ArialMT"/>
              </a:rPr>
              <a:t>Hello and welcome, my name is Niharika and today I will be presenting to you the results of the Data Analytics task.</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sz="1800" b="0" i="0" u="none" strike="noStrike" baseline="0" dirty="0">
                <a:latin typeface="ArialMT"/>
              </a:rPr>
              <a:t>So to summarize:</a:t>
            </a:r>
          </a:p>
          <a:p>
            <a:pPr algn="l"/>
            <a:r>
              <a:rPr lang="en-US" sz="1800" b="0" i="0" u="none" strike="noStrike" baseline="0" dirty="0">
                <a:latin typeface="ArialMT"/>
              </a:rPr>
              <a:t>We tackled this task and found the top 5 most popular categories as asked, but we also went one step further.</a:t>
            </a:r>
          </a:p>
          <a:p>
            <a:pPr algn="l"/>
            <a:r>
              <a:rPr lang="en-US" sz="1800" b="0" i="0" u="none" strike="noStrike" baseline="0" dirty="0">
                <a:latin typeface="ArialMT"/>
              </a:rPr>
              <a:t>- We found that animals and science are the two most popular categories, suggesting that users like "real-life" and "factual" content</a:t>
            </a:r>
          </a:p>
          <a:p>
            <a:pPr algn="l"/>
            <a:r>
              <a:rPr lang="en-US" sz="1800" b="0" i="0" u="none" strike="noStrike" baseline="0" dirty="0">
                <a:latin typeface="ArialMT"/>
              </a:rPr>
              <a:t>- We also found that food was a common theme amongst popular content and the most popular food category was healthy eating. This could be a signal to</a:t>
            </a:r>
          </a:p>
          <a:p>
            <a:pPr algn="l"/>
            <a:r>
              <a:rPr lang="en-US" sz="1800" b="0" i="0" u="none" strike="noStrike" baseline="0" dirty="0">
                <a:latin typeface="ArialMT"/>
              </a:rPr>
              <a:t>show the types of people that are using your platform, and you could use this insight to boost engagement even further. For example, you could run a</a:t>
            </a:r>
          </a:p>
          <a:p>
            <a:pPr algn="l"/>
            <a:r>
              <a:rPr lang="en-US" sz="1800" b="0" i="0" u="none" strike="noStrike" baseline="0" dirty="0">
                <a:latin typeface="ArialMT"/>
              </a:rPr>
              <a:t>campaign with content focused on this category or work with healthy eating brands to promote content.</a:t>
            </a:r>
          </a:p>
          <a:p>
            <a:pPr algn="l"/>
            <a:r>
              <a:rPr lang="en-US" sz="1800" b="0" i="0" u="none" strike="noStrike" baseline="0" dirty="0">
                <a:latin typeface="ArialMT"/>
              </a:rPr>
              <a:t>- As much as this analysis was insightful, we are ready to take it to the next stage and we have the expertise within Accenture to help you realize these</a:t>
            </a:r>
          </a:p>
          <a:p>
            <a:pPr algn="l"/>
            <a:r>
              <a:rPr lang="en-US" sz="1800" b="0" i="0" u="none" strike="noStrike" baseline="0" dirty="0">
                <a:latin typeface="ArialMT"/>
              </a:rPr>
              <a:t>kinds of insights in production across your organization and in real-time. We would love to help you with this.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Let's, look at our today’s agenda. We will first be seeing the project recap, followed by, we will discuss problem to be analyzed, then short introduction of the analytics team, and understand process , insights and finally the summary of analysis.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endParaRPr lang="en-US" sz="1800" b="0" i="0" u="none" strike="noStrike" baseline="0" dirty="0">
              <a:solidFill>
                <a:srgbClr val="000000"/>
              </a:solidFill>
              <a:latin typeface="Arial" panose="020B0604020202020204" pitchFamily="34" charset="0"/>
            </a:endParaRPr>
          </a:p>
          <a:p>
            <a:pPr algn="l"/>
            <a:r>
              <a:rPr lang="en-US" sz="1800" b="0" i="0" u="none" strike="noStrike" baseline="0" dirty="0">
                <a:latin typeface="ArialMT"/>
              </a:rPr>
              <a:t>To kick things off let me recap this engagement.</a:t>
            </a:r>
          </a:p>
          <a:p>
            <a:pPr algn="l"/>
            <a:r>
              <a:rPr lang="en-US" sz="1800" b="0" i="0" u="none" strike="noStrike" baseline="0" dirty="0">
                <a:latin typeface="ArialMT"/>
              </a:rPr>
              <a:t>We, Accenture have embarked on a 3 month pilot with Social Buzz to focus on 3 main tasks, aligned with some of the biggest challenges that you're currently</a:t>
            </a:r>
          </a:p>
          <a:p>
            <a:pPr algn="l"/>
            <a:r>
              <a:rPr lang="en-US" sz="1800" b="0" i="0" u="none" strike="noStrike" baseline="0" dirty="0">
                <a:latin typeface="ArialMT"/>
              </a:rPr>
              <a:t>facing.</a:t>
            </a:r>
          </a:p>
          <a:p>
            <a:pPr algn="l"/>
            <a:r>
              <a:rPr lang="en-US" sz="1800" b="0" i="0" u="none" strike="noStrike" baseline="0" dirty="0">
                <a:latin typeface="ArialMT"/>
              </a:rPr>
              <a:t>Social Buzz has reached huge scale in recent years to become recognized as a global unicorn company. We are here to help you manage this scale and to</a:t>
            </a:r>
          </a:p>
          <a:p>
            <a:pPr algn="l"/>
            <a:r>
              <a:rPr lang="en-US" sz="1800" b="0" i="0" u="none" strike="noStrike" baseline="0" dirty="0">
                <a:latin typeface="ArialMT"/>
              </a:rPr>
              <a:t>guide you in the right direction.</a:t>
            </a:r>
          </a:p>
          <a:p>
            <a:pPr algn="l"/>
            <a:r>
              <a:rPr lang="en-US" sz="1800" b="0" i="0" u="none" strike="noStrike" baseline="0" dirty="0">
                <a:latin typeface="ArialMT"/>
              </a:rPr>
              <a:t>Firstly, we will be doing an audit of your big data practice and sharing best practices and industry expertise. Secondly we will be guiding you through a</a:t>
            </a:r>
          </a:p>
          <a:p>
            <a:pPr algn="l"/>
            <a:r>
              <a:rPr lang="en-US" sz="1800" b="0" i="0" u="none" strike="noStrike" baseline="0" dirty="0">
                <a:latin typeface="ArialMT"/>
              </a:rPr>
              <a:t>successful IPO, of which we have deep expertise and knowledge of within our team. And finally, we have conducted an analysis of your data to find insights</a:t>
            </a:r>
          </a:p>
          <a:p>
            <a:pPr algn="l"/>
            <a:r>
              <a:rPr lang="en-US" sz="1800" b="0" i="0" u="none" strike="noStrike" baseline="0" dirty="0">
                <a:latin typeface="ArialMT"/>
              </a:rPr>
              <a:t>regarding your top 5 most popular categories of content</a:t>
            </a:r>
            <a:endParaRPr lang="en-US" sz="1800" b="0" i="0" u="none" strike="noStrike" baseline="0" dirty="0">
              <a:solidFill>
                <a:srgbClr val="000000"/>
              </a:solidFill>
              <a:latin typeface="Arial" panose="020B0604020202020204" pitchFamily="34" charset="0"/>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r>
              <a:rPr lang="en-US" dirty="0"/>
              <a:t>Clearly with such grand scale, this comes with a lot of data and with such vast amounts of data comes challenges.</a:t>
            </a:r>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a:t>
            </a:r>
          </a:p>
          <a:p>
            <a:pPr lvl="0"/>
            <a:r>
              <a:rPr lang="en-US" dirty="0"/>
              <a:t>making it very hard to make sense of.</a:t>
            </a:r>
          </a:p>
          <a:p>
            <a:pPr lvl="0"/>
            <a:r>
              <a:rPr lang="en-US" dirty="0"/>
              <a:t>In this day and age, content is king. Just look at some of the biggest platforms in the world, for example YouTube, Facebook and Netflix... they are all content</a:t>
            </a:r>
          </a:p>
          <a:p>
            <a:pPr lvl="0"/>
            <a:r>
              <a:rPr lang="en-US" dirty="0"/>
              <a:t>businesses...</a:t>
            </a:r>
          </a:p>
          <a:p>
            <a:pPr lvl="0"/>
            <a:r>
              <a:rPr lang="en-US" dirty="0"/>
              <a:t>But how to capitalize on it when there is so much?</a:t>
            </a:r>
          </a:p>
          <a:p>
            <a:pPr lvl="0"/>
            <a:r>
              <a:rPr lang="en-US" dirty="0"/>
              <a:t>It's not just all about harvesting as much content as possible... The real value is in understanding and crunching this content to gain a deeper understanding of</a:t>
            </a:r>
          </a:p>
          <a:p>
            <a:pPr lvl="0"/>
            <a:r>
              <a:rPr lang="en-US" dirty="0"/>
              <a:t>your audience and to therefore provide a more personalized and enjoyable experience. 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a:t>
            </a:r>
          </a:p>
          <a:p>
            <a:pPr lvl="0"/>
            <a:r>
              <a:rPr lang="en-US" dirty="0"/>
              <a:t>Well we approached it in 5 steps:</a:t>
            </a:r>
          </a:p>
          <a:p>
            <a:pPr lvl="0"/>
            <a:r>
              <a:rPr lang="en-US" dirty="0"/>
              <a:t>1. Data understanding - the key to success on any data project is to understand the data in detail. So we took the time to understand the data model and</a:t>
            </a:r>
          </a:p>
          <a:p>
            <a:pPr lvl="0"/>
            <a:r>
              <a:rPr lang="en-US" dirty="0"/>
              <a:t>domain of your business.</a:t>
            </a:r>
          </a:p>
          <a:p>
            <a:pPr lvl="0"/>
            <a:r>
              <a:rPr lang="en-US" dirty="0"/>
              <a:t>2. Data cleaning - after understanding your business, we then cleaned the available datasets and thought about what an ideal dataset should look like for</a:t>
            </a:r>
          </a:p>
          <a:p>
            <a:pPr lvl="0"/>
            <a:r>
              <a:rPr lang="en-US" dirty="0"/>
              <a:t>this problem.</a:t>
            </a:r>
          </a:p>
          <a:p>
            <a:pPr lvl="0"/>
            <a:r>
              <a:rPr lang="en-US" dirty="0"/>
              <a:t>3. Data modelling - After ensuring the data was clean for analysis, we needed to process and model this data into a dataset that can precisely answer the</a:t>
            </a:r>
          </a:p>
          <a:p>
            <a:pPr lvl="0"/>
            <a:r>
              <a:rPr lang="en-US" dirty="0"/>
              <a:t>business questions and produce the results needed.</a:t>
            </a:r>
          </a:p>
          <a:p>
            <a:pPr lvl="0"/>
            <a:r>
              <a:rPr lang="en-US" dirty="0"/>
              <a:t>4. Data analysis - With our new dataset, we used our analytical expertise to uncover insights from this dataset and to produce visualizations to describe the</a:t>
            </a:r>
          </a:p>
          <a:p>
            <a:pPr lvl="0"/>
            <a:r>
              <a:rPr lang="en-US" dirty="0"/>
              <a:t>insights.</a:t>
            </a:r>
          </a:p>
          <a:p>
            <a:pPr lvl="0"/>
            <a:r>
              <a:rPr lang="en-US" dirty="0"/>
              <a:t>5. And finally we used these insights to unlock business decisions and to make recommendations on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sz="1800" b="0" i="0" u="none" strike="noStrike" baseline="0" dirty="0">
                <a:latin typeface="ArialMT"/>
              </a:rPr>
              <a:t>From your data we found that you had a total of 16 unique categories of posts across your sample dataset. This includes things such as Food, Science and</a:t>
            </a:r>
          </a:p>
          <a:p>
            <a:pPr algn="l"/>
            <a:r>
              <a:rPr lang="en-US" sz="1800" b="0" i="0" u="none" strike="noStrike" baseline="0" dirty="0">
                <a:latin typeface="ArialMT"/>
              </a:rPr>
              <a:t>Animals.</a:t>
            </a:r>
          </a:p>
          <a:p>
            <a:pPr algn="l"/>
            <a:r>
              <a:rPr lang="en-US" sz="1800" b="0" i="0" u="none" strike="noStrike" baseline="0" dirty="0">
                <a:latin typeface="ArialMT"/>
              </a:rPr>
              <a:t>As well as this, there were 1897 reactions from just the animal category alone! People obviously really like animals!</a:t>
            </a:r>
          </a:p>
          <a:p>
            <a:pPr algn="l"/>
            <a:r>
              <a:rPr lang="en-US" sz="1800" b="0" i="0" u="none" strike="noStrike" baseline="0" dirty="0">
                <a:latin typeface="ArialMT"/>
              </a:rPr>
              <a:t>And also the most common month for users to post within was May. This</a:t>
            </a:r>
          </a:p>
          <a:p>
            <a:pPr algn="l"/>
            <a:r>
              <a:rPr lang="en-US" sz="1800" b="0" i="0" u="none" strike="noStrike" baseline="0" dirty="0">
                <a:latin typeface="ArialMT"/>
              </a:rPr>
              <a:t>aligns with seasonal trends of social media users that feel the need to</a:t>
            </a:r>
          </a:p>
          <a:p>
            <a:pPr algn="l"/>
            <a:r>
              <a:rPr lang="en-US" sz="1800" b="0" i="0" u="none" strike="noStrike" baseline="0" dirty="0">
                <a:latin typeface="ArialMT"/>
              </a:rPr>
              <a:t>reconnect with people after calendar events such as summer starts.</a:t>
            </a:r>
          </a:p>
          <a:p>
            <a:pPr algn="l"/>
            <a:r>
              <a:rPr lang="en-US" sz="1800" b="0" i="0" u="none" strike="noStrike" baseline="0" dirty="0">
                <a:latin typeface="ArialMT"/>
              </a:rPr>
              <a:t>But now, onto the main question... which is... what were the top 5 most popular categories of posts?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sz="1800" b="0" i="0" u="none" strike="noStrike" baseline="0" dirty="0">
                <a:latin typeface="ArialMT"/>
              </a:rPr>
              <a:t>From our analysis, you can see that the top 5 most popular categories of posts were animals, science, healthy eating, technology and food in descending</a:t>
            </a:r>
          </a:p>
          <a:p>
            <a:pPr algn="l"/>
            <a:r>
              <a:rPr lang="en-US" sz="1800" b="0" i="0" u="none" strike="noStrike" baseline="0" dirty="0">
                <a:latin typeface="ArialMT"/>
              </a:rPr>
              <a:t>order.</a:t>
            </a:r>
          </a:p>
          <a:p>
            <a:pPr algn="l"/>
            <a:r>
              <a:rPr lang="en-US" sz="1800" b="0" i="0" u="none" strike="noStrike" baseline="0" dirty="0">
                <a:latin typeface="ArialMT"/>
              </a:rPr>
              <a:t>Animals had an aggregate popularity score of around 74965. It is very interesting to see both food and healthy eating within the top 5, it really shows</a:t>
            </a:r>
          </a:p>
          <a:p>
            <a:pPr algn="l"/>
            <a:r>
              <a:rPr lang="en-US" sz="1800" b="0" i="0" u="none" strike="noStrike" baseline="0" dirty="0">
                <a:latin typeface="ArialMT"/>
              </a:rPr>
              <a:t>that food is a highly engaging content category. Healthy eating ranks slightly higher than food, so perhaps your user base may be skewed towards healthy</a:t>
            </a:r>
          </a:p>
          <a:p>
            <a:pPr algn="l"/>
            <a:r>
              <a:rPr lang="en-US" sz="1800" b="0" i="0" u="none" strike="noStrike" baseline="0" dirty="0">
                <a:latin typeface="ArialMT"/>
              </a:rPr>
              <a:t>eaters and health-conscious people.</a:t>
            </a:r>
          </a:p>
          <a:p>
            <a:pPr algn="l"/>
            <a:r>
              <a:rPr lang="en-US" sz="1800" b="0" i="0" u="none" strike="noStrike" baseline="0" dirty="0">
                <a:latin typeface="ArialMT"/>
              </a:rPr>
              <a:t>Finally, its also interesting to see science and technology too. This may suggest that people enjoy consuming factual content and snippets of content that they</a:t>
            </a:r>
          </a:p>
          <a:p>
            <a:pPr algn="l"/>
            <a:r>
              <a:rPr lang="en-US" sz="1800" b="0" i="0" u="none" strike="noStrike" baseline="0" dirty="0">
                <a:latin typeface="ArialMT"/>
              </a:rPr>
              <a:t>can learn something from.</a:t>
            </a:r>
          </a:p>
          <a:p>
            <a:pPr algn="l"/>
            <a:endParaRPr lang="en-US" sz="1800" b="0" i="0" u="none" strike="noStrike" baseline="0" dirty="0">
              <a:latin typeface="ArialMT"/>
            </a:endParaRPr>
          </a:p>
          <a:p>
            <a:pPr algn="l"/>
            <a:endParaRPr lang="en-US" sz="1800" b="0" i="0" u="none" strike="noStrike" baseline="0" dirty="0">
              <a:latin typeface="ArialMT"/>
            </a:endParaRPr>
          </a:p>
          <a:p>
            <a:pPr algn="l"/>
            <a:r>
              <a:rPr lang="en-US" sz="1800" b="0" i="0" u="none" strike="noStrike" baseline="0" dirty="0">
                <a:latin typeface="ArialMT"/>
              </a:rPr>
              <a:t>Additionally, you can see from this chart the % split of popularity between the top 5 categories. There is not much difference between the share of each</a:t>
            </a:r>
          </a:p>
          <a:p>
            <a:pPr algn="l"/>
            <a:r>
              <a:rPr lang="en-US" sz="1800" b="0" i="0" u="none" strike="noStrike" baseline="0" dirty="0">
                <a:latin typeface="ArialMT"/>
              </a:rPr>
              <a:t>category, however, the difference between the 1st most popular, animals and the 2nd most popular, science, is the largest gap equal to 1.1%.</a:t>
            </a:r>
          </a:p>
          <a:p>
            <a:pPr algn="l"/>
            <a:r>
              <a:rPr lang="en-US" sz="1800" b="0" i="0" u="none" strike="noStrike" baseline="0" dirty="0">
                <a:latin typeface="ArialMT"/>
              </a:rPr>
              <a:t>In business terms, this could suggest that the most popular category, animals, is tailing away from the rest of the categories and may continue to get more and</a:t>
            </a:r>
          </a:p>
          <a:p>
            <a:pPr algn="l"/>
            <a:r>
              <a:rPr lang="en-US" sz="1800" b="0" i="0" u="none" strike="noStrike" baseline="0" dirty="0">
                <a:latin typeface="ArialMT"/>
              </a:rPr>
              <a:t>more popular. To avoid an issue where 1 content category consumes the entire platform, it will be important for you to ensure that any algorithms used to</a:t>
            </a:r>
          </a:p>
          <a:p>
            <a:pPr algn="l"/>
            <a:r>
              <a:rPr lang="en-US" sz="1800" b="0" i="0" u="none" strike="noStrike" baseline="0" dirty="0">
                <a:latin typeface="ArialMT"/>
              </a:rPr>
              <a:t>govern the content on the platform gives a fair balance to the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Photos are most popular content on social buzz platform.  Followed by videos. We went two steps ahead in this ad-hoc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287153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2.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3.svg"/><Relationship Id="rId5"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7.xml"/><Relationship Id="rId7" Type="http://schemas.openxmlformats.org/officeDocument/2006/relationships/image" Target="../media/image14.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351754" y="98440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885039" y="2000629"/>
            <a:ext cx="6829605" cy="5694572"/>
          </a:xfrm>
          <a:prstGeom prst="rect">
            <a:avLst/>
          </a:prstGeom>
        </p:spPr>
        <p:txBody>
          <a:bodyPr wrap="square" lIns="0" tIns="0" rIns="0" bIns="0" rtlCol="0" anchor="t">
            <a:spAutoFit/>
          </a:bodyPr>
          <a:lstStyle/>
          <a:p>
            <a:pPr algn="ctr">
              <a:lnSpc>
                <a:spcPts val="11059"/>
              </a:lnSpc>
            </a:pPr>
            <a:r>
              <a:rPr lang="en-US" sz="8800" spc="-105" dirty="0">
                <a:solidFill>
                  <a:srgbClr val="FFFFFF"/>
                </a:solidFill>
                <a:latin typeface="Graphik Regular" panose="020B0503030202060203" pitchFamily="34" charset="0"/>
              </a:rPr>
              <a:t>Content Performance on Social Buzz platform</a:t>
            </a:r>
          </a:p>
        </p:txBody>
      </p:sp>
      <p:pic>
        <p:nvPicPr>
          <p:cNvPr id="46" name="Audio 45">
            <a:hlinkClick r:id="" action="ppaction://media"/>
            <a:extLst>
              <a:ext uri="{FF2B5EF4-FFF2-40B4-BE49-F238E27FC236}">
                <a16:creationId xmlns:a16="http://schemas.microsoft.com/office/drawing/2014/main" id="{F7C6E213-EF13-2696-08D0-8971322FA86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550"/>
    </mc:Choice>
    <mc:Fallback xmlns="">
      <p:transition spd="slow" advTm="8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238505" y="811665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238505" y="-43899"/>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201400" y="1702417"/>
            <a:ext cx="6572249" cy="7263527"/>
          </a:xfrm>
          <a:prstGeom prst="rect">
            <a:avLst/>
          </a:prstGeom>
        </p:spPr>
        <p:txBody>
          <a:bodyPr wrap="square" lIns="0" tIns="0" rIns="0" bIns="0" rtlCol="0" anchor="t">
            <a:spAutoFit/>
          </a:bodyPr>
          <a:lstStyle/>
          <a:p>
            <a:pPr>
              <a:lnSpc>
                <a:spcPct val="200000"/>
              </a:lnSpc>
            </a:pPr>
            <a:r>
              <a:rPr lang="en-US" sz="2800" spc="-21" dirty="0">
                <a:solidFill>
                  <a:srgbClr val="000000"/>
                </a:solidFill>
                <a:latin typeface="Graphik Regular" panose="020B0503030202060203" pitchFamily="34" charset="0"/>
              </a:rPr>
              <a:t>Analysis :</a:t>
            </a:r>
          </a:p>
          <a:p>
            <a:r>
              <a:rPr lang="en-US" sz="2400" spc="-21" dirty="0">
                <a:solidFill>
                  <a:srgbClr val="000000"/>
                </a:solidFill>
                <a:latin typeface="Graphik Regular" panose="020B0503030202060203" pitchFamily="34" charset="0"/>
              </a:rPr>
              <a:t>Animals and Science are top two most popular categories of content, showing that people enjoy “real-life” and “factual” content the most.</a:t>
            </a:r>
          </a:p>
          <a:p>
            <a:pPr>
              <a:lnSpc>
                <a:spcPct val="200000"/>
              </a:lnSpc>
            </a:pPr>
            <a:r>
              <a:rPr lang="en-US" sz="2800" spc="-21" dirty="0">
                <a:solidFill>
                  <a:srgbClr val="000000"/>
                </a:solidFill>
                <a:latin typeface="Graphik Regular" panose="020B0503030202060203" pitchFamily="34" charset="0"/>
              </a:rPr>
              <a:t>Insights:</a:t>
            </a:r>
          </a:p>
          <a:p>
            <a:r>
              <a:rPr lang="en-US" sz="2400" spc="-21" dirty="0">
                <a:solidFill>
                  <a:srgbClr val="000000"/>
                </a:solidFill>
                <a:latin typeface="Graphik Regular" panose="020B050303020206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a:p>
            <a:endParaRPr lang="en-US" sz="2400" spc="-21" dirty="0">
              <a:solidFill>
                <a:srgbClr val="000000"/>
              </a:solidFill>
              <a:latin typeface="Graphik Regular" panose="020B0503030202060203" pitchFamily="34" charset="0"/>
            </a:endParaRPr>
          </a:p>
          <a:p>
            <a:r>
              <a:rPr lang="en-US" sz="2800" spc="-21" dirty="0">
                <a:solidFill>
                  <a:srgbClr val="000000"/>
                </a:solidFill>
                <a:latin typeface="Graphik Regular" panose="020B0503030202060203" pitchFamily="34" charset="0"/>
              </a:rPr>
              <a:t>NEXT STEPS:</a:t>
            </a:r>
          </a:p>
          <a:p>
            <a:r>
              <a:rPr lang="en-US" sz="2400" spc="-21" dirty="0">
                <a:solidFill>
                  <a:srgbClr val="000000"/>
                </a:solidFill>
                <a:latin typeface="Graphik Regular" panose="020B0503030202060203" pitchFamily="34" charset="0"/>
              </a:rPr>
              <a:t>This ad-hoc analysis is insightful, but it's time to take this analysis into large scale production for real-time understanding of your business. We can show you how to do this.</a:t>
            </a: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pic>
        <p:nvPicPr>
          <p:cNvPr id="51" name="Audio 50">
            <a:hlinkClick r:id="" action="ppaction://media"/>
            <a:extLst>
              <a:ext uri="{FF2B5EF4-FFF2-40B4-BE49-F238E27FC236}">
                <a16:creationId xmlns:a16="http://schemas.microsoft.com/office/drawing/2014/main" id="{9737B49D-B400-B14B-0EE3-C5B342BEE8D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4139"/>
    </mc:Choice>
    <mc:Fallback xmlns="">
      <p:transition spd="slow" advTm="64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32" name="Audio 31">
            <a:hlinkClick r:id="" action="ppaction://media"/>
            <a:extLst>
              <a:ext uri="{FF2B5EF4-FFF2-40B4-BE49-F238E27FC236}">
                <a16:creationId xmlns:a16="http://schemas.microsoft.com/office/drawing/2014/main" id="{C2BD11F1-6C78-0496-9AB4-79296E0452A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745"/>
    </mc:Choice>
    <mc:Fallback xmlns="">
      <p:transition spd="slow" advTm="13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96913" y="840279"/>
            <a:ext cx="8898121" cy="8375165"/>
            <a:chOff x="-299571" y="-3260029"/>
            <a:chExt cx="11864162" cy="11166884"/>
          </a:xfrm>
        </p:grpSpPr>
        <p:sp>
          <p:nvSpPr>
            <p:cNvPr id="3" name="TextBox 3"/>
            <p:cNvSpPr txBox="1"/>
            <p:nvPr/>
          </p:nvSpPr>
          <p:spPr>
            <a:xfrm>
              <a:off x="-299571" y="-3260029"/>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1676108"/>
              <a:ext cx="11564591" cy="9582963"/>
            </a:xfrm>
            <a:prstGeom prst="rect">
              <a:avLst/>
            </a:prstGeom>
          </p:spPr>
          <p:txBody>
            <a:bodyPr lIns="0" tIns="0" rIns="0" bIns="0" rtlCol="0" anchor="t">
              <a:spAutoFit/>
            </a:bodyPr>
            <a:lstStyle/>
            <a:p>
              <a:pPr marL="571500" indent="-571500">
                <a:lnSpc>
                  <a:spcPct val="250000"/>
                </a:lnSpc>
                <a:buFont typeface="Arial" panose="020B0604020202020204" pitchFamily="34" charset="0"/>
                <a:buChar char="•"/>
              </a:pPr>
              <a:r>
                <a:rPr lang="en-US" sz="3200" spc="-19" dirty="0">
                  <a:solidFill>
                    <a:srgbClr val="000000"/>
                  </a:solidFill>
                  <a:latin typeface="Graphik Regular" panose="020B0503030202060203" pitchFamily="34" charset="0"/>
                </a:rPr>
                <a:t>Project Recap</a:t>
              </a:r>
            </a:p>
            <a:p>
              <a:pPr marL="571500" indent="-571500">
                <a:lnSpc>
                  <a:spcPct val="250000"/>
                </a:lnSpc>
                <a:buFont typeface="Arial" panose="020B0604020202020204" pitchFamily="34" charset="0"/>
                <a:buChar char="•"/>
              </a:pPr>
              <a:r>
                <a:rPr lang="en-US" sz="3200" spc="-19" dirty="0">
                  <a:solidFill>
                    <a:srgbClr val="000000"/>
                  </a:solidFill>
                  <a:latin typeface="Graphik Regular" panose="020B0503030202060203" pitchFamily="34" charset="0"/>
                </a:rPr>
                <a:t>Problem</a:t>
              </a:r>
            </a:p>
            <a:p>
              <a:pPr marL="571500" indent="-571500">
                <a:lnSpc>
                  <a:spcPct val="250000"/>
                </a:lnSpc>
                <a:buFont typeface="Arial" panose="020B0604020202020204" pitchFamily="34" charset="0"/>
                <a:buChar char="•"/>
              </a:pPr>
              <a:r>
                <a:rPr lang="en-US" sz="3200" spc="-19" dirty="0">
                  <a:solidFill>
                    <a:srgbClr val="000000"/>
                  </a:solidFill>
                  <a:latin typeface="Graphik Regular" panose="020B0503030202060203" pitchFamily="34" charset="0"/>
                </a:rPr>
                <a:t>The Analytics team</a:t>
              </a:r>
            </a:p>
            <a:p>
              <a:pPr marL="571500" indent="-571500">
                <a:lnSpc>
                  <a:spcPct val="250000"/>
                </a:lnSpc>
                <a:buFont typeface="Arial" panose="020B0604020202020204" pitchFamily="34" charset="0"/>
                <a:buChar char="•"/>
              </a:pPr>
              <a:r>
                <a:rPr lang="en-US" sz="3200" spc="-19" dirty="0">
                  <a:solidFill>
                    <a:srgbClr val="000000"/>
                  </a:solidFill>
                  <a:latin typeface="Graphik Regular" panose="020B0503030202060203" pitchFamily="34" charset="0"/>
                </a:rPr>
                <a:t>Process</a:t>
              </a:r>
            </a:p>
            <a:p>
              <a:pPr marL="571500" indent="-571500">
                <a:lnSpc>
                  <a:spcPct val="250000"/>
                </a:lnSpc>
                <a:buFont typeface="Arial" panose="020B0604020202020204" pitchFamily="34" charset="0"/>
                <a:buChar char="•"/>
              </a:pPr>
              <a:r>
                <a:rPr lang="en-US" sz="3200" spc="-19" dirty="0">
                  <a:solidFill>
                    <a:srgbClr val="000000"/>
                  </a:solidFill>
                  <a:latin typeface="Graphik Regular" panose="020B0503030202060203" pitchFamily="34" charset="0"/>
                </a:rPr>
                <a:t>Insights</a:t>
              </a:r>
            </a:p>
            <a:p>
              <a:pPr marL="457200" indent="-457200">
                <a:lnSpc>
                  <a:spcPct val="250000"/>
                </a:lnSpc>
                <a:buFont typeface="Arial" panose="020B0604020202020204" pitchFamily="34" charset="0"/>
                <a:buChar char="•"/>
              </a:pPr>
              <a:r>
                <a:rPr lang="en-US" sz="3200" spc="-19" dirty="0">
                  <a:solidFill>
                    <a:srgbClr val="000000"/>
                  </a:solidFill>
                  <a:latin typeface="Graphik Regular" panose="020B0503030202060203" pitchFamily="34" charset="0"/>
                </a:rPr>
                <a:t>Summary</a:t>
              </a:r>
            </a:p>
          </p:txBody>
        </p:sp>
      </p:grpSp>
      <p:grpSp>
        <p:nvGrpSpPr>
          <p:cNvPr id="5" name="Group 5"/>
          <p:cNvGrpSpPr/>
          <p:nvPr/>
        </p:nvGrpSpPr>
        <p:grpSpPr>
          <a:xfrm>
            <a:off x="14742492" y="0"/>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211265" y="3700320"/>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332256" y="6854062"/>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184738"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8" name="Audio 27">
            <a:hlinkClick r:id="" action="ppaction://media"/>
            <a:extLst>
              <a:ext uri="{FF2B5EF4-FFF2-40B4-BE49-F238E27FC236}">
                <a16:creationId xmlns:a16="http://schemas.microsoft.com/office/drawing/2014/main" id="{35DCC10C-FBA3-96D8-0B1F-68D178F9DE2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9577"/>
    </mc:Choice>
    <mc:Fallback xmlns="">
      <p:transition spd="slow" advTm="19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5334000" y="1400690"/>
            <a:ext cx="12137229" cy="6782011"/>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627731" y="1175126"/>
            <a:ext cx="7217751" cy="7233140"/>
          </a:xfrm>
          <a:prstGeom prst="rect">
            <a:avLst/>
          </a:prstGeom>
        </p:spPr>
      </p:pic>
      <p:sp>
        <p:nvSpPr>
          <p:cNvPr id="33" name="TextBox 33"/>
          <p:cNvSpPr txBox="1"/>
          <p:nvPr/>
        </p:nvSpPr>
        <p:spPr>
          <a:xfrm>
            <a:off x="1910963" y="3439284"/>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3F0C2F5-24C3-00FC-E965-A053460D63CD}"/>
              </a:ext>
            </a:extLst>
          </p:cNvPr>
          <p:cNvSpPr txBox="1"/>
          <p:nvPr/>
        </p:nvSpPr>
        <p:spPr>
          <a:xfrm>
            <a:off x="8190726" y="2160205"/>
            <a:ext cx="8823148" cy="5262979"/>
          </a:xfrm>
          <a:prstGeom prst="rect">
            <a:avLst/>
          </a:prstGeom>
          <a:noFill/>
        </p:spPr>
        <p:txBody>
          <a:bodyPr wrap="square" rtlCol="0">
            <a:spAutoFit/>
          </a:bodyPr>
          <a:lstStyle/>
          <a:p>
            <a:r>
              <a:rPr lang="en-US" sz="2800" dirty="0"/>
              <a:t>1) Social Buzz is a rapidly growing a social media platform focusing on content sharing. As a result, they need to scale globally.</a:t>
            </a:r>
          </a:p>
          <a:p>
            <a:pPr marL="457200" indent="-457200">
              <a:buAutoNum type="arabicParenR"/>
            </a:pPr>
            <a:endParaRPr lang="en-US" sz="2800" dirty="0"/>
          </a:p>
          <a:p>
            <a:pPr algn="l"/>
            <a:r>
              <a:rPr lang="en-US" sz="2800" dirty="0"/>
              <a:t>2) Accenture has started with 3-month POC focusing on three tasks:</a:t>
            </a:r>
          </a:p>
          <a:p>
            <a:endParaRPr lang="en-US" sz="2800" dirty="0"/>
          </a:p>
          <a:p>
            <a:pPr marL="457200" indent="-457200">
              <a:buFontTx/>
              <a:buChar char="-"/>
            </a:pPr>
            <a:r>
              <a:rPr lang="en-US" sz="2800" dirty="0"/>
              <a:t>An audit of their big data practice </a:t>
            </a:r>
          </a:p>
          <a:p>
            <a:pPr marL="457200" indent="-457200">
              <a:buFontTx/>
              <a:buChar char="-"/>
            </a:pPr>
            <a:r>
              <a:rPr lang="en-US" sz="2800" dirty="0"/>
              <a:t>Recommendations for a successful IPO </a:t>
            </a:r>
          </a:p>
          <a:p>
            <a:pPr marL="457200" indent="-457200">
              <a:buFontTx/>
              <a:buChar char="-"/>
            </a:pPr>
            <a:r>
              <a:rPr lang="en-US" sz="2800" dirty="0"/>
              <a:t>An analysis of their content categories that highlights the top 5 categories with the largest aggregate popularity</a:t>
            </a:r>
          </a:p>
        </p:txBody>
      </p:sp>
      <p:pic>
        <p:nvPicPr>
          <p:cNvPr id="62" name="Audio 61">
            <a:hlinkClick r:id="" action="ppaction://media"/>
            <a:extLst>
              <a:ext uri="{FF2B5EF4-FFF2-40B4-BE49-F238E27FC236}">
                <a16:creationId xmlns:a16="http://schemas.microsoft.com/office/drawing/2014/main" id="{365130F4-E862-4118-F407-FE2612C474A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0209"/>
    </mc:Choice>
    <mc:Fallback xmlns="">
      <p:transition spd="slow" advTm="50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304800" y="-169393"/>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251520" y="1028700"/>
            <a:ext cx="6251816" cy="8229600"/>
          </a:xfrm>
          <a:prstGeom prst="rect">
            <a:avLst/>
          </a:prstGeom>
        </p:spPr>
      </p:pic>
      <p:sp>
        <p:nvSpPr>
          <p:cNvPr id="21" name="TextBox 21"/>
          <p:cNvSpPr txBox="1"/>
          <p:nvPr/>
        </p:nvSpPr>
        <p:spPr>
          <a:xfrm>
            <a:off x="2442651" y="2250154"/>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4F6ED66D-CBFF-DCF5-04A6-12EFD98AF27F}"/>
              </a:ext>
            </a:extLst>
          </p:cNvPr>
          <p:cNvSpPr txBox="1"/>
          <p:nvPr/>
        </p:nvSpPr>
        <p:spPr>
          <a:xfrm>
            <a:off x="2576337" y="4733868"/>
            <a:ext cx="7129798" cy="4789132"/>
          </a:xfrm>
          <a:prstGeom prst="rect">
            <a:avLst/>
          </a:prstGeom>
          <a:noFill/>
        </p:spPr>
        <p:txBody>
          <a:bodyPr wrap="square" rtlCol="0">
            <a:spAutoFit/>
          </a:bodyPr>
          <a:lstStyle/>
          <a:p>
            <a:pPr>
              <a:lnSpc>
                <a:spcPct val="200000"/>
              </a:lnSpc>
            </a:pPr>
            <a:r>
              <a:rPr lang="en-US" sz="2800" dirty="0">
                <a:solidFill>
                  <a:schemeClr val="bg1"/>
                </a:solidFill>
                <a:latin typeface="Abadi" panose="020B0604020104020204" pitchFamily="34" charset="0"/>
              </a:rPr>
              <a:t>Large Unstructured Data -  Over 100000 posts per day.</a:t>
            </a:r>
          </a:p>
          <a:p>
            <a:pPr>
              <a:lnSpc>
                <a:spcPct val="200000"/>
              </a:lnSpc>
            </a:pPr>
            <a:r>
              <a:rPr lang="en-US" sz="2800" dirty="0">
                <a:solidFill>
                  <a:schemeClr val="bg1"/>
                </a:solidFill>
                <a:latin typeface="Abadi" panose="020B0604020104020204" pitchFamily="34" charset="0"/>
              </a:rPr>
              <a:t>36,500,000 pieces of content data per year!</a:t>
            </a:r>
          </a:p>
          <a:p>
            <a:pPr>
              <a:lnSpc>
                <a:spcPct val="200000"/>
              </a:lnSpc>
            </a:pPr>
            <a:r>
              <a:rPr lang="en-US" sz="2400" dirty="0">
                <a:solidFill>
                  <a:schemeClr val="bg1"/>
                </a:solidFill>
                <a:latin typeface="Abadi" panose="020B0604020104020204" pitchFamily="34" charset="0"/>
              </a:rPr>
              <a:t>But how to capitalize on it when there is so much?</a:t>
            </a:r>
          </a:p>
          <a:p>
            <a:pPr>
              <a:lnSpc>
                <a:spcPct val="200000"/>
              </a:lnSpc>
            </a:pPr>
            <a:r>
              <a:rPr lang="en-US" sz="2400" dirty="0">
                <a:solidFill>
                  <a:schemeClr val="bg1"/>
                </a:solidFill>
                <a:latin typeface="Abadi" panose="020B0604020104020204" pitchFamily="34" charset="0"/>
              </a:rPr>
              <a:t>Analysis to find Social Buzz’s top 5 most popular categories of the content.</a:t>
            </a:r>
          </a:p>
        </p:txBody>
      </p:sp>
      <p:pic>
        <p:nvPicPr>
          <p:cNvPr id="42" name="Audio 41">
            <a:hlinkClick r:id="" action="ppaction://media"/>
            <a:extLst>
              <a:ext uri="{FF2B5EF4-FFF2-40B4-BE49-F238E27FC236}">
                <a16:creationId xmlns:a16="http://schemas.microsoft.com/office/drawing/2014/main" id="{83AFD5D5-0F00-78A2-72C5-7AC4C1EAE4C4}"/>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221"/>
    </mc:Choice>
    <mc:Fallback xmlns="">
      <p:transition spd="slow" advTm="39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514452" y="6889483"/>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434423" y="108880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37392730-9938-B3EF-2D92-82FBFC5AA645}"/>
              </a:ext>
            </a:extLst>
          </p:cNvPr>
          <p:cNvSpPr txBox="1"/>
          <p:nvPr/>
        </p:nvSpPr>
        <p:spPr>
          <a:xfrm>
            <a:off x="14239788" y="1990133"/>
            <a:ext cx="2932341" cy="646331"/>
          </a:xfrm>
          <a:prstGeom prst="rect">
            <a:avLst/>
          </a:prstGeom>
          <a:noFill/>
        </p:spPr>
        <p:txBody>
          <a:bodyPr wrap="none" rtlCol="0">
            <a:spAutoFit/>
          </a:bodyPr>
          <a:lstStyle/>
          <a:p>
            <a:r>
              <a:rPr lang="en-US" b="0" i="0" dirty="0">
                <a:solidFill>
                  <a:srgbClr val="333333"/>
                </a:solidFill>
                <a:effectLst/>
                <a:latin typeface="Open Sans" panose="020B0606030504020204" pitchFamily="34" charset="0"/>
              </a:rPr>
              <a:t>Andrew Fleming </a:t>
            </a:r>
          </a:p>
          <a:p>
            <a:r>
              <a:rPr lang="en-US" b="0" i="0" dirty="0">
                <a:solidFill>
                  <a:srgbClr val="333333"/>
                </a:solidFill>
                <a:effectLst/>
                <a:latin typeface="Open Sans" panose="020B0606030504020204" pitchFamily="34" charset="0"/>
              </a:rPr>
              <a:t>(Chief Technical Architect)</a:t>
            </a:r>
            <a:endParaRPr lang="en-US" dirty="0"/>
          </a:p>
        </p:txBody>
      </p:sp>
      <p:sp>
        <p:nvSpPr>
          <p:cNvPr id="33" name="TextBox 32">
            <a:extLst>
              <a:ext uri="{FF2B5EF4-FFF2-40B4-BE49-F238E27FC236}">
                <a16:creationId xmlns:a16="http://schemas.microsoft.com/office/drawing/2014/main" id="{E1D63DF0-1CED-2680-BC67-AF6FA057A7C6}"/>
              </a:ext>
            </a:extLst>
          </p:cNvPr>
          <p:cNvSpPr txBox="1"/>
          <p:nvPr/>
        </p:nvSpPr>
        <p:spPr>
          <a:xfrm>
            <a:off x="14239788" y="4820333"/>
            <a:ext cx="2060179" cy="646331"/>
          </a:xfrm>
          <a:prstGeom prst="rect">
            <a:avLst/>
          </a:prstGeom>
          <a:noFill/>
        </p:spPr>
        <p:txBody>
          <a:bodyPr wrap="none" rtlCol="0">
            <a:spAutoFit/>
          </a:bodyPr>
          <a:lstStyle/>
          <a:p>
            <a:r>
              <a:rPr lang="en-US" b="0" i="0" dirty="0">
                <a:solidFill>
                  <a:srgbClr val="333333"/>
                </a:solidFill>
                <a:effectLst/>
                <a:latin typeface="Open Sans" panose="020B0606030504020204" pitchFamily="34" charset="0"/>
              </a:rPr>
              <a:t>Marcus </a:t>
            </a:r>
            <a:r>
              <a:rPr lang="en-US" b="0" i="0" dirty="0" err="1">
                <a:solidFill>
                  <a:srgbClr val="333333"/>
                </a:solidFill>
                <a:effectLst/>
                <a:latin typeface="Open Sans" panose="020B0606030504020204" pitchFamily="34" charset="0"/>
              </a:rPr>
              <a:t>Rompton</a:t>
            </a:r>
            <a:endParaRPr lang="en-US" b="0" i="0" dirty="0">
              <a:solidFill>
                <a:srgbClr val="333333"/>
              </a:solidFill>
              <a:effectLst/>
              <a:latin typeface="Open Sans" panose="020B0606030504020204" pitchFamily="34" charset="0"/>
            </a:endParaRPr>
          </a:p>
          <a:p>
            <a:r>
              <a:rPr lang="en-US" b="0" i="0" dirty="0">
                <a:solidFill>
                  <a:srgbClr val="333333"/>
                </a:solidFill>
                <a:effectLst/>
                <a:latin typeface="Open Sans" panose="020B0606030504020204" pitchFamily="34" charset="0"/>
              </a:rPr>
              <a:t> (Senior Principle)</a:t>
            </a:r>
            <a:endParaRPr lang="en-US" dirty="0"/>
          </a:p>
        </p:txBody>
      </p:sp>
      <p:sp>
        <p:nvSpPr>
          <p:cNvPr id="34" name="TextBox 33">
            <a:extLst>
              <a:ext uri="{FF2B5EF4-FFF2-40B4-BE49-F238E27FC236}">
                <a16:creationId xmlns:a16="http://schemas.microsoft.com/office/drawing/2014/main" id="{054BB4FD-63A6-AC26-8E62-6325633AACC7}"/>
              </a:ext>
            </a:extLst>
          </p:cNvPr>
          <p:cNvSpPr txBox="1"/>
          <p:nvPr/>
        </p:nvSpPr>
        <p:spPr>
          <a:xfrm>
            <a:off x="14297401" y="7650015"/>
            <a:ext cx="1420774" cy="646331"/>
          </a:xfrm>
          <a:prstGeom prst="rect">
            <a:avLst/>
          </a:prstGeom>
          <a:noFill/>
        </p:spPr>
        <p:txBody>
          <a:bodyPr wrap="none" rtlCol="0">
            <a:spAutoFit/>
          </a:bodyPr>
          <a:lstStyle/>
          <a:p>
            <a:r>
              <a:rPr lang="en-US" dirty="0"/>
              <a:t>Niharika Patil</a:t>
            </a:r>
          </a:p>
          <a:p>
            <a:r>
              <a:rPr lang="en-US" dirty="0"/>
              <a:t>Data Analyst</a:t>
            </a:r>
          </a:p>
        </p:txBody>
      </p:sp>
      <p:pic>
        <p:nvPicPr>
          <p:cNvPr id="37" name="Audio 36">
            <a:hlinkClick r:id="" action="ppaction://media"/>
            <a:extLst>
              <a:ext uri="{FF2B5EF4-FFF2-40B4-BE49-F238E27FC236}">
                <a16:creationId xmlns:a16="http://schemas.microsoft.com/office/drawing/2014/main" id="{08A62ACF-2D02-2740-DCE2-D6914C5C444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754"/>
    </mc:Choice>
    <mc:Fallback xmlns="">
      <p:transition spd="slow" advTm="21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AEDFE7D6-6A09-E65C-1D14-5B38C764092B}"/>
              </a:ext>
            </a:extLst>
          </p:cNvPr>
          <p:cNvSpPr txBox="1"/>
          <p:nvPr/>
        </p:nvSpPr>
        <p:spPr>
          <a:xfrm>
            <a:off x="4065898" y="1260533"/>
            <a:ext cx="4905173" cy="707886"/>
          </a:xfrm>
          <a:prstGeom prst="rect">
            <a:avLst/>
          </a:prstGeom>
          <a:noFill/>
        </p:spPr>
        <p:txBody>
          <a:bodyPr wrap="square" rtlCol="0">
            <a:spAutoFit/>
          </a:bodyPr>
          <a:lstStyle/>
          <a:p>
            <a:r>
              <a:rPr lang="en-US" sz="4000" dirty="0">
                <a:solidFill>
                  <a:schemeClr val="bg1"/>
                </a:solidFill>
              </a:rPr>
              <a:t>Data Understanding</a:t>
            </a:r>
          </a:p>
        </p:txBody>
      </p:sp>
      <p:sp>
        <p:nvSpPr>
          <p:cNvPr id="40" name="TextBox 39">
            <a:extLst>
              <a:ext uri="{FF2B5EF4-FFF2-40B4-BE49-F238E27FC236}">
                <a16:creationId xmlns:a16="http://schemas.microsoft.com/office/drawing/2014/main" id="{9D3DEAA0-77F6-C7D2-E2AE-B401D7FC44D4}"/>
              </a:ext>
            </a:extLst>
          </p:cNvPr>
          <p:cNvSpPr txBox="1"/>
          <p:nvPr/>
        </p:nvSpPr>
        <p:spPr>
          <a:xfrm>
            <a:off x="5879828" y="3121015"/>
            <a:ext cx="7531372" cy="707886"/>
          </a:xfrm>
          <a:prstGeom prst="rect">
            <a:avLst/>
          </a:prstGeom>
          <a:noFill/>
        </p:spPr>
        <p:txBody>
          <a:bodyPr wrap="square" rtlCol="0">
            <a:spAutoFit/>
          </a:bodyPr>
          <a:lstStyle/>
          <a:p>
            <a:r>
              <a:rPr lang="en-US" sz="4000" dirty="0">
                <a:solidFill>
                  <a:schemeClr val="bg1"/>
                </a:solidFill>
              </a:rPr>
              <a:t>Data Cleaning</a:t>
            </a:r>
          </a:p>
        </p:txBody>
      </p:sp>
      <p:sp>
        <p:nvSpPr>
          <p:cNvPr id="41" name="TextBox 40">
            <a:extLst>
              <a:ext uri="{FF2B5EF4-FFF2-40B4-BE49-F238E27FC236}">
                <a16:creationId xmlns:a16="http://schemas.microsoft.com/office/drawing/2014/main" id="{8848860B-941E-2394-18E9-A32BB0C0650B}"/>
              </a:ext>
            </a:extLst>
          </p:cNvPr>
          <p:cNvSpPr txBox="1"/>
          <p:nvPr/>
        </p:nvSpPr>
        <p:spPr>
          <a:xfrm>
            <a:off x="7975400" y="4705873"/>
            <a:ext cx="4905173" cy="707886"/>
          </a:xfrm>
          <a:prstGeom prst="rect">
            <a:avLst/>
          </a:prstGeom>
          <a:noFill/>
        </p:spPr>
        <p:txBody>
          <a:bodyPr wrap="square" rtlCol="0">
            <a:spAutoFit/>
          </a:bodyPr>
          <a:lstStyle/>
          <a:p>
            <a:r>
              <a:rPr lang="en-US" sz="4000" dirty="0">
                <a:solidFill>
                  <a:schemeClr val="bg1"/>
                </a:solidFill>
              </a:rPr>
              <a:t>Data Modelling</a:t>
            </a:r>
          </a:p>
        </p:txBody>
      </p:sp>
      <p:sp>
        <p:nvSpPr>
          <p:cNvPr id="42" name="TextBox 41">
            <a:extLst>
              <a:ext uri="{FF2B5EF4-FFF2-40B4-BE49-F238E27FC236}">
                <a16:creationId xmlns:a16="http://schemas.microsoft.com/office/drawing/2014/main" id="{6EAE942C-584A-DBBD-AA33-E20E6F7ECF54}"/>
              </a:ext>
            </a:extLst>
          </p:cNvPr>
          <p:cNvSpPr txBox="1"/>
          <p:nvPr/>
        </p:nvSpPr>
        <p:spPr>
          <a:xfrm>
            <a:off x="9531036" y="6205812"/>
            <a:ext cx="4905173" cy="707886"/>
          </a:xfrm>
          <a:prstGeom prst="rect">
            <a:avLst/>
          </a:prstGeom>
          <a:noFill/>
        </p:spPr>
        <p:txBody>
          <a:bodyPr wrap="square" rtlCol="0">
            <a:spAutoFit/>
          </a:bodyPr>
          <a:lstStyle/>
          <a:p>
            <a:r>
              <a:rPr lang="en-US" sz="4000" dirty="0">
                <a:solidFill>
                  <a:schemeClr val="bg1"/>
                </a:solidFill>
              </a:rPr>
              <a:t>Data Analysis</a:t>
            </a:r>
          </a:p>
        </p:txBody>
      </p:sp>
      <p:sp>
        <p:nvSpPr>
          <p:cNvPr id="43" name="TextBox 42">
            <a:extLst>
              <a:ext uri="{FF2B5EF4-FFF2-40B4-BE49-F238E27FC236}">
                <a16:creationId xmlns:a16="http://schemas.microsoft.com/office/drawing/2014/main" id="{8C99914F-8A43-B4D3-AF74-6A57D5C48ABD}"/>
              </a:ext>
            </a:extLst>
          </p:cNvPr>
          <p:cNvSpPr txBox="1"/>
          <p:nvPr/>
        </p:nvSpPr>
        <p:spPr>
          <a:xfrm>
            <a:off x="11425954" y="7940481"/>
            <a:ext cx="6048961" cy="707886"/>
          </a:xfrm>
          <a:prstGeom prst="rect">
            <a:avLst/>
          </a:prstGeom>
          <a:noFill/>
        </p:spPr>
        <p:txBody>
          <a:bodyPr wrap="square" rtlCol="0">
            <a:spAutoFit/>
          </a:bodyPr>
          <a:lstStyle/>
          <a:p>
            <a:r>
              <a:rPr lang="en-US" sz="4000" dirty="0">
                <a:solidFill>
                  <a:schemeClr val="bg1"/>
                </a:solidFill>
              </a:rPr>
              <a:t>Uncover Insights</a:t>
            </a:r>
          </a:p>
        </p:txBody>
      </p:sp>
      <p:pic>
        <p:nvPicPr>
          <p:cNvPr id="49" name="Audio 48">
            <a:hlinkClick r:id="" action="ppaction://media"/>
            <a:extLst>
              <a:ext uri="{FF2B5EF4-FFF2-40B4-BE49-F238E27FC236}">
                <a16:creationId xmlns:a16="http://schemas.microsoft.com/office/drawing/2014/main" id="{1E0C5183-83F3-7F1A-5DC7-3F3126390D4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9591"/>
    </mc:Choice>
    <mc:Fallback xmlns="">
      <p:transition spd="slow" advTm="89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71600" y="7124700"/>
            <a:ext cx="2972219" cy="881758"/>
          </a:xfrm>
          <a:prstGeom prst="rect">
            <a:avLst/>
          </a:prstGeom>
        </p:spPr>
      </p:pic>
      <p:sp>
        <p:nvSpPr>
          <p:cNvPr id="3" name="TextBox 3"/>
          <p:cNvSpPr txBox="1"/>
          <p:nvPr/>
        </p:nvSpPr>
        <p:spPr>
          <a:xfrm>
            <a:off x="909274" y="305298"/>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36161" y="8271390"/>
            <a:ext cx="18360322" cy="1816362"/>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523745" y="7047996"/>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173200" y="7032860"/>
            <a:ext cx="2972219" cy="881758"/>
          </a:xfrm>
          <a:prstGeom prst="rect">
            <a:avLst/>
          </a:prstGeom>
        </p:spPr>
      </p:pic>
      <p:sp>
        <p:nvSpPr>
          <p:cNvPr id="16" name="TextBox 15">
            <a:extLst>
              <a:ext uri="{FF2B5EF4-FFF2-40B4-BE49-F238E27FC236}">
                <a16:creationId xmlns:a16="http://schemas.microsoft.com/office/drawing/2014/main" id="{8162AF8A-E542-6C74-E698-E685C67A7562}"/>
              </a:ext>
            </a:extLst>
          </p:cNvPr>
          <p:cNvSpPr txBox="1"/>
          <p:nvPr/>
        </p:nvSpPr>
        <p:spPr>
          <a:xfrm>
            <a:off x="12602938" y="4008125"/>
            <a:ext cx="6112742" cy="1656928"/>
          </a:xfrm>
          <a:prstGeom prst="rect">
            <a:avLst/>
          </a:prstGeom>
          <a:noFill/>
        </p:spPr>
        <p:txBody>
          <a:bodyPr wrap="square" rtlCol="0">
            <a:spAutoFit/>
          </a:bodyPr>
          <a:lstStyle/>
          <a:p>
            <a:pPr algn="ctr">
              <a:lnSpc>
                <a:spcPct val="150000"/>
              </a:lnSpc>
            </a:pPr>
            <a:r>
              <a:rPr lang="en-US" sz="3600" dirty="0">
                <a:solidFill>
                  <a:srgbClr val="A100FF"/>
                </a:solidFill>
                <a:latin typeface="Amasis MT Pro Medium" panose="020B0604020202020204" pitchFamily="18" charset="0"/>
              </a:rPr>
              <a:t>May </a:t>
            </a:r>
          </a:p>
          <a:p>
            <a:pPr algn="ctr">
              <a:lnSpc>
                <a:spcPct val="150000"/>
              </a:lnSpc>
            </a:pPr>
            <a:r>
              <a:rPr lang="en-US" sz="3600" dirty="0">
                <a:latin typeface="Amasis MT Pro Medium" panose="020B0604020202020204" pitchFamily="18" charset="0"/>
              </a:rPr>
              <a:t>Month with most posts</a:t>
            </a:r>
          </a:p>
        </p:txBody>
      </p:sp>
      <p:sp>
        <p:nvSpPr>
          <p:cNvPr id="18" name="TextBox 17">
            <a:extLst>
              <a:ext uri="{FF2B5EF4-FFF2-40B4-BE49-F238E27FC236}">
                <a16:creationId xmlns:a16="http://schemas.microsoft.com/office/drawing/2014/main" id="{E1EA406B-781E-F3A4-55E5-8AE0D248B289}"/>
              </a:ext>
            </a:extLst>
          </p:cNvPr>
          <p:cNvSpPr txBox="1"/>
          <p:nvPr/>
        </p:nvSpPr>
        <p:spPr>
          <a:xfrm>
            <a:off x="444252" y="3962221"/>
            <a:ext cx="4502976" cy="1754326"/>
          </a:xfrm>
          <a:prstGeom prst="rect">
            <a:avLst/>
          </a:prstGeom>
          <a:noFill/>
        </p:spPr>
        <p:txBody>
          <a:bodyPr wrap="square" rtlCol="0">
            <a:spAutoFit/>
          </a:bodyPr>
          <a:lstStyle/>
          <a:p>
            <a:pPr algn="ctr"/>
            <a:r>
              <a:rPr lang="en-US" sz="3600" dirty="0">
                <a:solidFill>
                  <a:srgbClr val="A100FF"/>
                </a:solidFill>
                <a:latin typeface="Amasis MT Pro Medium" panose="020B0604020202020204" pitchFamily="18" charset="0"/>
              </a:rPr>
              <a:t>16</a:t>
            </a:r>
          </a:p>
          <a:p>
            <a:pPr algn="ctr"/>
            <a:endParaRPr lang="en-US" sz="3600" dirty="0">
              <a:latin typeface="Amasis MT Pro Medium" panose="020B0604020202020204" pitchFamily="18" charset="0"/>
            </a:endParaRPr>
          </a:p>
          <a:p>
            <a:pPr algn="ctr"/>
            <a:r>
              <a:rPr lang="en-US" sz="3600" dirty="0">
                <a:latin typeface="Amasis MT Pro Medium" panose="020B0604020202020204" pitchFamily="18" charset="0"/>
              </a:rPr>
              <a:t> unique categories</a:t>
            </a:r>
          </a:p>
        </p:txBody>
      </p:sp>
      <p:sp>
        <p:nvSpPr>
          <p:cNvPr id="19" name="TextBox 18">
            <a:extLst>
              <a:ext uri="{FF2B5EF4-FFF2-40B4-BE49-F238E27FC236}">
                <a16:creationId xmlns:a16="http://schemas.microsoft.com/office/drawing/2014/main" id="{55757317-9200-FA7B-58F9-161A091AC82A}"/>
              </a:ext>
            </a:extLst>
          </p:cNvPr>
          <p:cNvSpPr txBox="1"/>
          <p:nvPr/>
        </p:nvSpPr>
        <p:spPr>
          <a:xfrm>
            <a:off x="5966731" y="3962221"/>
            <a:ext cx="6354538" cy="1656928"/>
          </a:xfrm>
          <a:prstGeom prst="rect">
            <a:avLst/>
          </a:prstGeom>
          <a:noFill/>
        </p:spPr>
        <p:txBody>
          <a:bodyPr wrap="square" rtlCol="0">
            <a:spAutoFit/>
          </a:bodyPr>
          <a:lstStyle/>
          <a:p>
            <a:pPr algn="ctr">
              <a:lnSpc>
                <a:spcPct val="150000"/>
              </a:lnSpc>
            </a:pPr>
            <a:r>
              <a:rPr lang="en-US" sz="3600" dirty="0">
                <a:solidFill>
                  <a:srgbClr val="A100FF"/>
                </a:solidFill>
                <a:latin typeface="Amasis MT Pro Medium" panose="020B0604020202020204" pitchFamily="18" charset="0"/>
              </a:rPr>
              <a:t>1897</a:t>
            </a:r>
          </a:p>
          <a:p>
            <a:pPr algn="ctr">
              <a:lnSpc>
                <a:spcPct val="150000"/>
              </a:lnSpc>
            </a:pPr>
            <a:r>
              <a:rPr lang="en-US" sz="3600" dirty="0">
                <a:latin typeface="Amasis MT Pro Medium" panose="020B0604020202020204" pitchFamily="18" charset="0"/>
              </a:rPr>
              <a:t>Reactions to “ Animal” Posts</a:t>
            </a:r>
          </a:p>
        </p:txBody>
      </p:sp>
      <p:pic>
        <p:nvPicPr>
          <p:cNvPr id="41" name="Audio 40">
            <a:hlinkClick r:id="" action="ppaction://media"/>
            <a:extLst>
              <a:ext uri="{FF2B5EF4-FFF2-40B4-BE49-F238E27FC236}">
                <a16:creationId xmlns:a16="http://schemas.microsoft.com/office/drawing/2014/main" id="{FFBA18B5-B5D1-78B9-30E6-B0D5FAF6548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6697"/>
    </mc:Choice>
    <mc:Fallback xmlns="">
      <p:transition spd="slow" advTm="36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6413" y="8325977"/>
            <a:ext cx="17253775" cy="2017681"/>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308409" y="6820204"/>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41669" y="111873"/>
            <a:ext cx="17253775" cy="1433491"/>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5087734" y="-958173"/>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39" name="Picture 38">
            <a:extLst>
              <a:ext uri="{FF2B5EF4-FFF2-40B4-BE49-F238E27FC236}">
                <a16:creationId xmlns:a16="http://schemas.microsoft.com/office/drawing/2014/main" id="{8DF55121-0E1E-608F-2450-C924010AABED}"/>
              </a:ext>
            </a:extLst>
          </p:cNvPr>
          <p:cNvPicPr>
            <a:picLocks noChangeAspect="1"/>
          </p:cNvPicPr>
          <p:nvPr/>
        </p:nvPicPr>
        <p:blipFill>
          <a:blip r:embed="rId9"/>
          <a:stretch>
            <a:fillRect/>
          </a:stretch>
        </p:blipFill>
        <p:spPr>
          <a:xfrm>
            <a:off x="3344408" y="2110810"/>
            <a:ext cx="8988909" cy="5348402"/>
          </a:xfrm>
          <a:prstGeom prst="rect">
            <a:avLst/>
          </a:prstGeom>
        </p:spPr>
      </p:pic>
      <p:pic>
        <p:nvPicPr>
          <p:cNvPr id="41" name="Picture 40">
            <a:extLst>
              <a:ext uri="{FF2B5EF4-FFF2-40B4-BE49-F238E27FC236}">
                <a16:creationId xmlns:a16="http://schemas.microsoft.com/office/drawing/2014/main" id="{83CB2A6F-A40D-B53F-B337-418CA8E975AD}"/>
              </a:ext>
            </a:extLst>
          </p:cNvPr>
          <p:cNvPicPr>
            <a:picLocks noChangeAspect="1"/>
          </p:cNvPicPr>
          <p:nvPr/>
        </p:nvPicPr>
        <p:blipFill>
          <a:blip r:embed="rId10"/>
          <a:stretch>
            <a:fillRect/>
          </a:stretch>
        </p:blipFill>
        <p:spPr>
          <a:xfrm>
            <a:off x="13212396" y="2907012"/>
            <a:ext cx="4338688" cy="4017305"/>
          </a:xfrm>
          <a:prstGeom prst="rect">
            <a:avLst/>
          </a:prstGeom>
        </p:spPr>
      </p:pic>
      <p:pic>
        <p:nvPicPr>
          <p:cNvPr id="54" name="Audio 53">
            <a:hlinkClick r:id="" action="ppaction://media"/>
            <a:extLst>
              <a:ext uri="{FF2B5EF4-FFF2-40B4-BE49-F238E27FC236}">
                <a16:creationId xmlns:a16="http://schemas.microsoft.com/office/drawing/2014/main" id="{C8496ED3-D0AA-A5BD-75E2-5EEEF26F95C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2945"/>
    </mc:Choice>
    <mc:Fallback xmlns="">
      <p:transition spd="slow" advTm="22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1247" y="8981119"/>
            <a:ext cx="17253775" cy="1565701"/>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654349" y="8321179"/>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517112" y="112339"/>
            <a:ext cx="17253775" cy="1237551"/>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5672242" y="-11016"/>
            <a:ext cx="2615758" cy="2510646"/>
            <a:chOff x="123653" y="113759"/>
            <a:chExt cx="4603691" cy="4379977"/>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123653" y="113759"/>
              <a:ext cx="4083273" cy="4091977"/>
            </a:xfrm>
            <a:prstGeom prst="rect">
              <a:avLst/>
            </a:prstGeom>
          </p:spPr>
        </p:pic>
      </p:grpSp>
      <p:sp>
        <p:nvSpPr>
          <p:cNvPr id="30" name="TextBox 29">
            <a:extLst>
              <a:ext uri="{FF2B5EF4-FFF2-40B4-BE49-F238E27FC236}">
                <a16:creationId xmlns:a16="http://schemas.microsoft.com/office/drawing/2014/main" id="{92843859-DF33-5397-8A0D-09CC46D87D22}"/>
              </a:ext>
            </a:extLst>
          </p:cNvPr>
          <p:cNvSpPr txBox="1"/>
          <p:nvPr/>
        </p:nvSpPr>
        <p:spPr>
          <a:xfrm>
            <a:off x="3196655" y="2006620"/>
            <a:ext cx="10029824" cy="1323439"/>
          </a:xfrm>
          <a:prstGeom prst="rect">
            <a:avLst/>
          </a:prstGeom>
          <a:noFill/>
        </p:spPr>
        <p:txBody>
          <a:bodyPr wrap="square">
            <a:spAutoFit/>
          </a:bodyPr>
          <a:lstStyle/>
          <a:p>
            <a:r>
              <a:rPr lang="en-US" sz="8000" spc="-80" dirty="0">
                <a:solidFill>
                  <a:srgbClr val="000000"/>
                </a:solidFill>
                <a:latin typeface="Graphik Regular" panose="020B0503030202060203" pitchFamily="34" charset="0"/>
              </a:rPr>
              <a:t>Popular Content</a:t>
            </a:r>
          </a:p>
        </p:txBody>
      </p:sp>
      <p:sp>
        <p:nvSpPr>
          <p:cNvPr id="34" name="Arrow: Up 33">
            <a:extLst>
              <a:ext uri="{FF2B5EF4-FFF2-40B4-BE49-F238E27FC236}">
                <a16:creationId xmlns:a16="http://schemas.microsoft.com/office/drawing/2014/main" id="{12C7EEF8-1FEC-D60E-EE8D-70681B76CB0B}"/>
              </a:ext>
            </a:extLst>
          </p:cNvPr>
          <p:cNvSpPr/>
          <p:nvPr/>
        </p:nvSpPr>
        <p:spPr>
          <a:xfrm>
            <a:off x="9071570" y="7296632"/>
            <a:ext cx="406565" cy="6448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FCBEDC5-05B3-8D74-0567-7811E79A7701}"/>
              </a:ext>
            </a:extLst>
          </p:cNvPr>
          <p:cNvPicPr>
            <a:picLocks noChangeAspect="1"/>
          </p:cNvPicPr>
          <p:nvPr/>
        </p:nvPicPr>
        <p:blipFill>
          <a:blip r:embed="rId9"/>
          <a:stretch>
            <a:fillRect/>
          </a:stretch>
        </p:blipFill>
        <p:spPr>
          <a:xfrm>
            <a:off x="3328252" y="3953846"/>
            <a:ext cx="8911714" cy="3003096"/>
          </a:xfrm>
          <a:prstGeom prst="rect">
            <a:avLst/>
          </a:prstGeom>
        </p:spPr>
      </p:pic>
      <p:sp>
        <p:nvSpPr>
          <p:cNvPr id="32" name="TextBox 31">
            <a:extLst>
              <a:ext uri="{FF2B5EF4-FFF2-40B4-BE49-F238E27FC236}">
                <a16:creationId xmlns:a16="http://schemas.microsoft.com/office/drawing/2014/main" id="{D8D9247E-B8A3-548E-C1C8-C0354EDEB4B2}"/>
              </a:ext>
            </a:extLst>
          </p:cNvPr>
          <p:cNvSpPr txBox="1"/>
          <p:nvPr/>
        </p:nvSpPr>
        <p:spPr>
          <a:xfrm>
            <a:off x="14041852" y="5455394"/>
            <a:ext cx="1774140" cy="769441"/>
          </a:xfrm>
          <a:prstGeom prst="rect">
            <a:avLst/>
          </a:prstGeom>
          <a:noFill/>
        </p:spPr>
        <p:txBody>
          <a:bodyPr wrap="none" rtlCol="0">
            <a:spAutoFit/>
          </a:bodyPr>
          <a:lstStyle/>
          <a:p>
            <a:r>
              <a:rPr lang="en-US" sz="4400" dirty="0"/>
              <a:t>Photos</a:t>
            </a:r>
          </a:p>
        </p:txBody>
      </p:sp>
      <p:pic>
        <p:nvPicPr>
          <p:cNvPr id="44" name="Audio 43">
            <a:hlinkClick r:id="" action="ppaction://media"/>
            <a:extLst>
              <a:ext uri="{FF2B5EF4-FFF2-40B4-BE49-F238E27FC236}">
                <a16:creationId xmlns:a16="http://schemas.microsoft.com/office/drawing/2014/main" id="{BDE5D1D0-8D2F-EED3-D1A8-E18E94A82B8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3993780712"/>
      </p:ext>
    </p:extLst>
  </p:cSld>
  <p:clrMapOvr>
    <a:masterClrMapping/>
  </p:clrMapOvr>
  <mc:AlternateContent xmlns:mc="http://schemas.openxmlformats.org/markup-compatibility/2006" xmlns:p14="http://schemas.microsoft.com/office/powerpoint/2010/main">
    <mc:Choice Requires="p14">
      <p:transition spd="slow" p14:dur="2000" advTm="20420"/>
    </mc:Choice>
    <mc:Fallback xmlns="">
      <p:transition spd="slow" advTm="20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TotalTime>
  <Words>1527</Words>
  <Application>Microsoft Office PowerPoint</Application>
  <PresentationFormat>Custom</PresentationFormat>
  <Paragraphs>143</Paragraphs>
  <Slides>11</Slides>
  <Notes>11</Notes>
  <HiddenSlides>0</HiddenSlides>
  <MMClips>11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Graphik Regular</vt:lpstr>
      <vt:lpstr>Clear Sans Regular Bold</vt:lpstr>
      <vt:lpstr>Calibri</vt:lpstr>
      <vt:lpstr>Abadi</vt:lpstr>
      <vt:lpstr>Arial</vt:lpstr>
      <vt:lpstr>Open Sans</vt:lpstr>
      <vt:lpstr>Amasis MT Pro Medium</vt:lpstr>
      <vt:lpstr>ArialMT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Niharika Shete</cp:lastModifiedBy>
  <cp:revision>12</cp:revision>
  <dcterms:created xsi:type="dcterms:W3CDTF">2006-08-16T00:00:00Z</dcterms:created>
  <dcterms:modified xsi:type="dcterms:W3CDTF">2023-07-23T23:10:12Z</dcterms:modified>
  <dc:identifier>DAEhDyfaYKE</dc:identifier>
</cp:coreProperties>
</file>